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0" r:id="rId1"/>
  </p:sldMasterIdLst>
  <p:notesMasterIdLst>
    <p:notesMasterId r:id="rId8"/>
  </p:notesMasterIdLst>
  <p:sldIdLst>
    <p:sldId id="506" r:id="rId2"/>
    <p:sldId id="508" r:id="rId3"/>
    <p:sldId id="504" r:id="rId4"/>
    <p:sldId id="507" r:id="rId5"/>
    <p:sldId id="509" r:id="rId6"/>
    <p:sldId id="505" r:id="rId7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  <a:srgbClr val="575757"/>
    <a:srgbClr val="999999"/>
    <a:srgbClr val="2828F6"/>
    <a:srgbClr val="EB1114"/>
    <a:srgbClr val="00B050"/>
    <a:srgbClr val="FFFFFF"/>
    <a:srgbClr val="F9BABB"/>
    <a:srgbClr val="418AB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22" autoAdjust="0"/>
  </p:normalViewPr>
  <p:slideViewPr>
    <p:cSldViewPr snapToGrid="0">
      <p:cViewPr varScale="1">
        <p:scale>
          <a:sx n="48" d="100"/>
          <a:sy n="48" d="100"/>
        </p:scale>
        <p:origin x="111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05D05-492A-489D-AF01-058DC6B3A6EC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5730B-3C64-4FBB-A6C6-B4C06531B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5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7656" y="1913862"/>
            <a:ext cx="20648428" cy="3125968"/>
          </a:xfrm>
        </p:spPr>
        <p:txBody>
          <a:bodyPr anchor="b">
            <a:normAutofit/>
          </a:bodyPr>
          <a:lstStyle>
            <a:lvl1pPr algn="l">
              <a:defRPr sz="10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7656" y="6018028"/>
            <a:ext cx="20648428" cy="1126940"/>
          </a:xfrm>
        </p:spPr>
        <p:txBody>
          <a:bodyPr>
            <a:noAutofit/>
          </a:bodyPr>
          <a:lstStyle>
            <a:lvl1pPr marL="0" indent="0" algn="l">
              <a:buNone/>
              <a:defRPr sz="7200" b="0" i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86C1-61AA-4120-906C-AE43EA050180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A23F40-7DC6-4880-93A6-41C9A2EA7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7657" y="7219399"/>
            <a:ext cx="20648982" cy="935666"/>
          </a:xfrm>
        </p:spPr>
        <p:txBody>
          <a:bodyPr>
            <a:normAutofit/>
          </a:bodyPr>
          <a:lstStyle>
            <a:lvl1pPr>
              <a:defRPr sz="44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634510-013E-4657-A051-F504741D2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6881" y="9632033"/>
            <a:ext cx="20648982" cy="935666"/>
          </a:xfrm>
        </p:spPr>
        <p:txBody>
          <a:bodyPr>
            <a:noAutofit/>
          </a:bodyPr>
          <a:lstStyle>
            <a:lvl1pPr>
              <a:defRPr sz="66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E18EACE-4468-465A-BDAF-C2771119D2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77657" y="10642131"/>
            <a:ext cx="9941442" cy="2212634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3600" i="0"/>
            </a:lvl1pPr>
          </a:lstStyle>
          <a:p>
            <a:pPr lvl="0"/>
            <a:r>
              <a:rPr lang="en-US"/>
              <a:t>Lab</a:t>
            </a:r>
          </a:p>
          <a:p>
            <a:pPr lvl="0"/>
            <a:r>
              <a:rPr lang="en-US"/>
              <a:t>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CEBF9-836D-234D-C65F-13961CDE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518" y="13935961"/>
            <a:ext cx="4846248" cy="7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86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745" y="3200399"/>
            <a:ext cx="21679786" cy="9133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BCDF-4B5D-4AC2-B7D1-06C3BCB91265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93118C-71A9-4073-8B88-2847D3A8D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46" y="2073350"/>
            <a:ext cx="22796203" cy="787326"/>
          </a:xfrm>
        </p:spPr>
        <p:txBody>
          <a:bodyPr>
            <a:noAutofit/>
          </a:bodyPr>
          <a:lstStyle>
            <a:lvl1pPr>
              <a:defRPr sz="4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1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642" y="3194347"/>
            <a:ext cx="10784958" cy="9159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194347"/>
            <a:ext cx="10784958" cy="9159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BF268-3B95-4A69-85C7-C86F786399C4}" type="datetime1">
              <a:rPr lang="en-ZA" smtClean="0"/>
              <a:t>2023/07/24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7D2EC-C3D8-4AF8-8423-BB875D194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46" y="2073350"/>
            <a:ext cx="22796205" cy="787326"/>
          </a:xfrm>
        </p:spPr>
        <p:txBody>
          <a:bodyPr>
            <a:noAutofit/>
          </a:bodyPr>
          <a:lstStyle>
            <a:lvl1pPr>
              <a:defRPr sz="4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824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+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83A9-5006-4AF9-BB9F-3EC286603C3A}" type="datetime1">
              <a:rPr lang="en-ZA" smtClean="0"/>
              <a:t>2023/07/24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7CAEC68-473B-4D6C-8E95-86724028CD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46" y="2073350"/>
            <a:ext cx="22796203" cy="787326"/>
          </a:xfrm>
        </p:spPr>
        <p:txBody>
          <a:bodyPr>
            <a:noAutofit/>
          </a:bodyPr>
          <a:lstStyle>
            <a:lvl1pPr>
              <a:defRPr sz="4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5122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ED6588-9588-43F3-B15A-16DCFF296A9C}"/>
              </a:ext>
            </a:extLst>
          </p:cNvPr>
          <p:cNvSpPr/>
          <p:nvPr/>
        </p:nvSpPr>
        <p:spPr>
          <a:xfrm>
            <a:off x="0" y="1"/>
            <a:ext cx="8261497" cy="13715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648" y="627322"/>
            <a:ext cx="7389627" cy="4316818"/>
          </a:xfrm>
        </p:spPr>
        <p:txBody>
          <a:bodyPr anchor="b">
            <a:normAutofit/>
          </a:bodyPr>
          <a:lstStyle>
            <a:lvl1pPr>
              <a:defRPr sz="8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647" y="6347638"/>
            <a:ext cx="7389627" cy="3189768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>
                    <a:lumMod val="50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9AAA-7F30-486D-9DD9-8BB10D48E50A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E6E4F-34AE-46A9-ACCD-9E2698AFEF3B}"/>
              </a:ext>
            </a:extLst>
          </p:cNvPr>
          <p:cNvSpPr/>
          <p:nvPr/>
        </p:nvSpPr>
        <p:spPr>
          <a:xfrm>
            <a:off x="8261497" y="1"/>
            <a:ext cx="212652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606370-8313-47FC-A6EE-029CED7D7C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6921" y="3732028"/>
            <a:ext cx="14673004" cy="6400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90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747" y="3200400"/>
            <a:ext cx="21679786" cy="9133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BCDF-4B5D-4AC2-B7D1-06C3BCB91265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93118C-71A9-4073-8B88-2847D3A8D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46" y="2073351"/>
            <a:ext cx="22796204" cy="787326"/>
          </a:xfrm>
        </p:spPr>
        <p:txBody>
          <a:bodyPr>
            <a:noAutofit/>
          </a:bodyPr>
          <a:lstStyle>
            <a:lvl1pPr>
              <a:defRPr sz="4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2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643" y="3194346"/>
            <a:ext cx="10784958" cy="9159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1" y="3194346"/>
            <a:ext cx="10784958" cy="9159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BF268-3B95-4A69-85C7-C86F786399C4}" type="datetime1">
              <a:rPr lang="en-ZA" smtClean="0"/>
              <a:t>2023/07/24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7D2EC-C3D8-4AF8-8423-BB875D194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47" y="2073351"/>
            <a:ext cx="22796206" cy="787326"/>
          </a:xfrm>
        </p:spPr>
        <p:txBody>
          <a:bodyPr>
            <a:noAutofit/>
          </a:bodyPr>
          <a:lstStyle>
            <a:lvl1pPr>
              <a:defRPr sz="4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63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83A9-5006-4AF9-BB9F-3EC286603C3A}" type="datetime1">
              <a:rPr lang="en-ZA" smtClean="0"/>
              <a:t>2023/07/24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6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83A9-5006-4AF9-BB9F-3EC286603C3A}" type="datetime1">
              <a:rPr lang="en-ZA" smtClean="0"/>
              <a:t>2023/07/24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7CAEC68-473B-4D6C-8E95-86724028CD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46" y="2073351"/>
            <a:ext cx="22796204" cy="787326"/>
          </a:xfrm>
        </p:spPr>
        <p:txBody>
          <a:bodyPr>
            <a:noAutofit/>
          </a:bodyPr>
          <a:lstStyle>
            <a:lvl1pPr>
              <a:defRPr sz="4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424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B01E-1B16-48C5-9E5A-A1D46280478E}" type="datetime1">
              <a:rPr lang="en-ZA" smtClean="0"/>
              <a:t>2023/07/24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9"/>
            <a:ext cx="21031200" cy="5705474"/>
          </a:xfrm>
        </p:spPr>
        <p:txBody>
          <a:bodyPr anchor="b">
            <a:normAutofit/>
          </a:bodyPr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9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9AAA-7F30-486D-9DD9-8BB10D48E50A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ED6588-9588-43F3-B15A-16DCFF296A9C}"/>
              </a:ext>
            </a:extLst>
          </p:cNvPr>
          <p:cNvSpPr/>
          <p:nvPr/>
        </p:nvSpPr>
        <p:spPr>
          <a:xfrm>
            <a:off x="1" y="3"/>
            <a:ext cx="8261498" cy="13715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648" y="627323"/>
            <a:ext cx="7389628" cy="4316818"/>
          </a:xfrm>
        </p:spPr>
        <p:txBody>
          <a:bodyPr anchor="b">
            <a:normAutofit/>
          </a:bodyPr>
          <a:lstStyle>
            <a:lvl1pPr>
              <a:defRPr sz="8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648" y="6347638"/>
            <a:ext cx="7389628" cy="3189768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>
                    <a:lumMod val="50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9AAA-7F30-486D-9DD9-8BB10D48E50A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E6E4F-34AE-46A9-ACCD-9E2698AFEF3B}"/>
              </a:ext>
            </a:extLst>
          </p:cNvPr>
          <p:cNvSpPr/>
          <p:nvPr/>
        </p:nvSpPr>
        <p:spPr>
          <a:xfrm>
            <a:off x="8261498" y="2"/>
            <a:ext cx="212652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606370-8313-47FC-A6EE-029CED7D7C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6920" y="3732029"/>
            <a:ext cx="14673004" cy="64008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2D05D-F704-F8EA-C528-8DB339E53477}"/>
              </a:ext>
            </a:extLst>
          </p:cNvPr>
          <p:cNvSpPr/>
          <p:nvPr/>
        </p:nvSpPr>
        <p:spPr>
          <a:xfrm>
            <a:off x="0" y="1"/>
            <a:ext cx="8261497" cy="13715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06F2C-5417-0352-BEF5-45BA988D3E32}"/>
              </a:ext>
            </a:extLst>
          </p:cNvPr>
          <p:cNvSpPr/>
          <p:nvPr/>
        </p:nvSpPr>
        <p:spPr>
          <a:xfrm>
            <a:off x="8261497" y="1"/>
            <a:ext cx="212652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1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7656" y="1913861"/>
            <a:ext cx="20648428" cy="3125968"/>
          </a:xfrm>
        </p:spPr>
        <p:txBody>
          <a:bodyPr anchor="b">
            <a:normAutofit/>
          </a:bodyPr>
          <a:lstStyle>
            <a:lvl1pPr algn="l">
              <a:defRPr sz="10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7656" y="6018027"/>
            <a:ext cx="20648428" cy="1126939"/>
          </a:xfrm>
        </p:spPr>
        <p:txBody>
          <a:bodyPr>
            <a:noAutofit/>
          </a:bodyPr>
          <a:lstStyle>
            <a:lvl1pPr marL="0" indent="0" algn="l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86C1-61AA-4120-906C-AE43EA050180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A23F40-7DC6-4880-93A6-41C9A2EA7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7656" y="7219397"/>
            <a:ext cx="20648982" cy="935666"/>
          </a:xfrm>
        </p:spPr>
        <p:txBody>
          <a:bodyPr>
            <a:normAutofit/>
          </a:bodyPr>
          <a:lstStyle>
            <a:lvl1pPr>
              <a:defRPr sz="44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634510-013E-4657-A051-F504741D2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6880" y="9632032"/>
            <a:ext cx="20648982" cy="935666"/>
          </a:xfrm>
        </p:spPr>
        <p:txBody>
          <a:bodyPr>
            <a:noAutofit/>
          </a:bodyPr>
          <a:lstStyle>
            <a:lvl1pPr>
              <a:defRPr sz="66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E18EACE-4468-465A-BDAF-C2771119D2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77656" y="10642129"/>
            <a:ext cx="9941442" cy="2212634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3600" i="0"/>
            </a:lvl1pPr>
          </a:lstStyle>
          <a:p>
            <a:pPr lvl="0"/>
            <a:r>
              <a:rPr lang="en-US"/>
              <a:t>Lab</a:t>
            </a:r>
          </a:p>
          <a:p>
            <a:pPr lvl="0"/>
            <a:r>
              <a:rPr lang="en-US"/>
              <a:t>University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7DBEF1-766F-334D-B599-2EB26E40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518" y="13935961"/>
            <a:ext cx="4846248" cy="7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0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3648" y="576472"/>
            <a:ext cx="22796204" cy="1496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648" y="3115341"/>
            <a:ext cx="22796204" cy="886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648" y="12687599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4BE7C147-A4A6-4361-9852-655A0201C9C3}" type="datetime1">
              <a:rPr lang="en-ZA" smtClean="0"/>
              <a:t>2023/07/24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687599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/>
              <a:t>Animal Inspired Movement and Robotics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43452" y="12683797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5CAAEB5-9BE5-2D48-A11B-7462A1495C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2BC-A90E-CD78-1840-D3C10F7EFC6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" y="12695061"/>
            <a:ext cx="4828769" cy="7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697" r:id="rId9"/>
    <p:sldLayoutId id="2147483698" r:id="rId10"/>
    <p:sldLayoutId id="2147483700" r:id="rId11"/>
    <p:sldLayoutId id="2147483708" r:id="rId12"/>
    <p:sldLayoutId id="2147483709" r:id="rId13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tx1">
              <a:lumMod val="65000"/>
              <a:lumOff val="3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Tx/>
        <a:buNone/>
        <a:defRPr sz="5600" b="0" i="0" kern="1200">
          <a:solidFill>
            <a:schemeClr val="tx1">
              <a:lumMod val="65000"/>
              <a:lumOff val="3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4800" b="0" i="0" kern="1200">
          <a:solidFill>
            <a:schemeClr val="tx1">
              <a:lumMod val="65000"/>
              <a:lumOff val="3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4000" b="0" i="0" kern="1200">
          <a:solidFill>
            <a:schemeClr val="tx1">
              <a:lumMod val="65000"/>
              <a:lumOff val="3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3600" b="0" i="0" kern="1200">
          <a:solidFill>
            <a:schemeClr val="tx1">
              <a:lumMod val="65000"/>
              <a:lumOff val="3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Tx/>
        <a:buNone/>
        <a:defRPr sz="3600" b="0" i="0" kern="1200">
          <a:solidFill>
            <a:schemeClr val="tx1">
              <a:lumMod val="65000"/>
              <a:lumOff val="3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ushik.Jayaram@colorado.edu" TargetMode="External"/><Relationship Id="rId2" Type="http://schemas.openxmlformats.org/officeDocument/2006/relationships/hyperlink" Target="mailto:Parker.mcdonnell@colorado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wswire.com/specialty-wire/multifilar-magnet-wir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BE84-0C62-2304-0CCE-04CEAF427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Millimeter-Scale Robot Cable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C2893-8387-8B01-8293-473DF432E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Animal Inspired Movement and Robotics Lab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502A-3DA5-170C-F1C9-3F671B3F6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392263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0D9E-3CF8-26B4-1174-65F08D02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5C5B-5107-4F92-6485-650E7088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it-IT" sz="6000" dirty="0"/>
              <a:t>Parker McDonnell</a:t>
            </a:r>
          </a:p>
          <a:p>
            <a:pPr algn="ctr"/>
            <a:r>
              <a:rPr lang="it-IT" sz="6000" dirty="0">
                <a:hlinkClick r:id="rId2"/>
              </a:rPr>
              <a:t>Parker.mcdonnell@colorado.edu</a:t>
            </a:r>
            <a:endParaRPr lang="it-IT" sz="6000" dirty="0"/>
          </a:p>
          <a:p>
            <a:pPr algn="ctr"/>
            <a:r>
              <a:rPr lang="it-IT" sz="6000" dirty="0"/>
              <a:t>207-610-2211</a:t>
            </a:r>
          </a:p>
          <a:p>
            <a:pPr algn="ctr"/>
            <a:r>
              <a:rPr lang="it-IT" sz="6000" dirty="0"/>
              <a:t>PI: Kaushik Jayaram</a:t>
            </a:r>
          </a:p>
          <a:p>
            <a:pPr algn="ctr"/>
            <a:r>
              <a:rPr lang="it-IT" sz="6000" dirty="0">
                <a:hlinkClick r:id="rId3"/>
              </a:rPr>
              <a:t>Kaushik.Jayaram@colorado.edu</a:t>
            </a:r>
            <a:endParaRPr lang="it-IT" sz="6000" dirty="0"/>
          </a:p>
          <a:p>
            <a:pPr algn="ctr"/>
            <a:r>
              <a:rPr lang="it-IT" sz="6000" dirty="0"/>
              <a:t>CU Boulder</a:t>
            </a:r>
          </a:p>
          <a:p>
            <a:pPr algn="ctr"/>
            <a:r>
              <a:rPr lang="en-US" sz="6000" dirty="0"/>
              <a:t>Paul M. Rady Mechanical Engineering</a:t>
            </a:r>
          </a:p>
          <a:p>
            <a:pPr algn="ctr"/>
            <a:r>
              <a:rPr lang="en-US" sz="6000" dirty="0"/>
              <a:t>1111 Engineering Drive, UCB 427</a:t>
            </a:r>
          </a:p>
          <a:p>
            <a:pPr algn="ctr"/>
            <a:r>
              <a:rPr lang="en-US" sz="6000" dirty="0"/>
              <a:t>Boulder, CO 80309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01BC-788E-4897-D95B-93672451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6D45F-1C78-65B3-5C75-90F2FB889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961B-7A80-CE16-2089-8DF82DD5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Millimeter-Scale Robot Cabling Needs	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CBBEC6CC-93C5-1B19-5D98-5225E9C82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4643" y="3194346"/>
            <a:ext cx="8162215" cy="9159580"/>
          </a:xfrm>
        </p:spPr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Extremely </a:t>
            </a:r>
            <a:r>
              <a:rPr lang="en-US" b="1" dirty="0"/>
              <a:t>light</a:t>
            </a:r>
            <a:r>
              <a:rPr lang="en-US" dirty="0"/>
              <a:t> </a:t>
            </a:r>
            <a:r>
              <a:rPr lang="en-US" b="1" dirty="0"/>
              <a:t>weight</a:t>
            </a:r>
            <a:r>
              <a:rPr lang="en-US" dirty="0"/>
              <a:t> and </a:t>
            </a:r>
            <a:r>
              <a:rPr lang="en-US" b="1" dirty="0"/>
              <a:t>complaint</a:t>
            </a:r>
            <a:r>
              <a:rPr lang="en-US" dirty="0"/>
              <a:t> cable.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Connectorized for easy installation </a:t>
            </a:r>
            <a:r>
              <a:rPr lang="en-US" dirty="0"/>
              <a:t>and disconnection from robot and test equipment.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Needs to connect </a:t>
            </a:r>
            <a:r>
              <a:rPr lang="en-US" b="1" dirty="0"/>
              <a:t>20-24 signals</a:t>
            </a:r>
            <a:r>
              <a:rPr lang="en-US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Needs to </a:t>
            </a:r>
            <a:r>
              <a:rPr lang="en-US" b="1" dirty="0"/>
              <a:t>withstand 200V </a:t>
            </a:r>
            <a:r>
              <a:rPr lang="en-US" dirty="0"/>
              <a:t>signaling.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F2708-A4B5-3B6A-5034-E1BF6A27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169BBD-3172-3AD1-12C1-70C967A12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Need: detachable cable for connecting mm-scale robot to test equipment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DF1332-EB66-D674-AE95-5CF53903C482}"/>
              </a:ext>
            </a:extLst>
          </p:cNvPr>
          <p:cNvGrpSpPr/>
          <p:nvPr/>
        </p:nvGrpSpPr>
        <p:grpSpPr>
          <a:xfrm>
            <a:off x="9772360" y="2764759"/>
            <a:ext cx="13930760" cy="9919038"/>
            <a:chOff x="571032" y="2910372"/>
            <a:chExt cx="13930760" cy="9919038"/>
          </a:xfrm>
        </p:grpSpPr>
        <p:pic>
          <p:nvPicPr>
            <p:cNvPr id="35" name="Content Placeholder 8" descr="A broken electronic device with wires coming out of the ceiling&#10;&#10;Description automatically generated">
              <a:extLst>
                <a:ext uri="{FF2B5EF4-FFF2-40B4-BE49-F238E27FC236}">
                  <a16:creationId xmlns:a16="http://schemas.microsoft.com/office/drawing/2014/main" id="{38CA3A0B-3B2A-810D-5D46-FF365F80F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282503" y="4409174"/>
              <a:ext cx="9074726" cy="68060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55761-219D-262D-AD43-60F2F147421A}"/>
                </a:ext>
              </a:extLst>
            </p:cNvPr>
            <p:cNvSpPr txBox="1"/>
            <p:nvPr/>
          </p:nvSpPr>
          <p:spPr>
            <a:xfrm>
              <a:off x="571032" y="4783073"/>
              <a:ext cx="338474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Mm-scale robot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D5DF09-7829-B94C-7E47-943860D559CE}"/>
                </a:ext>
              </a:extLst>
            </p:cNvPr>
            <p:cNvCxnSpPr>
              <a:cxnSpLocks/>
            </p:cNvCxnSpPr>
            <p:nvPr/>
          </p:nvCxnSpPr>
          <p:spPr>
            <a:xfrm>
              <a:off x="2502030" y="5999007"/>
              <a:ext cx="3037685" cy="10644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8AD0EE-F9CA-1D48-1E10-14E9B210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2363" y="6838495"/>
              <a:ext cx="0" cy="496143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8F6F0-7D46-53D0-DA64-61C799117F3C}"/>
                </a:ext>
              </a:extLst>
            </p:cNvPr>
            <p:cNvSpPr txBox="1"/>
            <p:nvPr/>
          </p:nvSpPr>
          <p:spPr>
            <a:xfrm>
              <a:off x="3346174" y="11906080"/>
              <a:ext cx="111556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Current 46 AWG magnet wire cabling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864FBE-CD1F-561B-DC2D-97E9794EABDB}"/>
                </a:ext>
              </a:extLst>
            </p:cNvPr>
            <p:cNvCxnSpPr>
              <a:cxnSpLocks/>
            </p:cNvCxnSpPr>
            <p:nvPr/>
          </p:nvCxnSpPr>
          <p:spPr>
            <a:xfrm>
              <a:off x="8819866" y="3911580"/>
              <a:ext cx="2225579" cy="141837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58037-0B53-ADAC-0727-A1FAEC2676D5}"/>
                </a:ext>
              </a:extLst>
            </p:cNvPr>
            <p:cNvSpPr txBox="1"/>
            <p:nvPr/>
          </p:nvSpPr>
          <p:spPr>
            <a:xfrm>
              <a:off x="4570755" y="2910372"/>
              <a:ext cx="48478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Test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76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0475-531E-F41F-B8C6-21115ECE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Millimeter-Scale Robot Cabling Flex PCB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F0E5-61CD-1952-12E3-8EB0C4027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6792" y="4903877"/>
            <a:ext cx="10784958" cy="5293671"/>
          </a:xfrm>
        </p:spPr>
        <p:txBody>
          <a:bodyPr>
            <a:normAutofit fontScale="92500" lnSpcReduction="2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 PCB with mezzanine connector for interfacing to flex PCBs (one on test equipment, one on robot).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20 – 24 through hole vias for soldering magnet wire.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PCB with connector will be Provided by our lab </a:t>
            </a:r>
          </a:p>
        </p:txBody>
      </p:sp>
      <p:pic>
        <p:nvPicPr>
          <p:cNvPr id="11" name="Content Placeholder 10" descr="A yellow square with black and white objects&#10;&#10;Description automatically generated">
            <a:extLst>
              <a:ext uri="{FF2B5EF4-FFF2-40B4-BE49-F238E27FC236}">
                <a16:creationId xmlns:a16="http://schemas.microsoft.com/office/drawing/2014/main" id="{06B656EB-8DAD-5EAF-767C-2B2EB3B3F5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117" t="33761" r="25724" b="22829"/>
          <a:stretch/>
        </p:blipFill>
        <p:spPr>
          <a:xfrm>
            <a:off x="12662452" y="5091152"/>
            <a:ext cx="9760226" cy="627689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1945-3234-2E61-E117-662368F6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E88AC5-BEE4-4354-A355-CFFD9E216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5x5 mm flex PCB with 20 or 24 pin mezzanine connector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FA686-30B5-00BD-6535-8B28F538DDEA}"/>
              </a:ext>
            </a:extLst>
          </p:cNvPr>
          <p:cNvSpPr txBox="1"/>
          <p:nvPr/>
        </p:nvSpPr>
        <p:spPr>
          <a:xfrm>
            <a:off x="14117495" y="12094815"/>
            <a:ext cx="785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 </a:t>
            </a:r>
            <a:r>
              <a:rPr lang="en-US" sz="2800" dirty="0"/>
              <a:t>The rendered connector is only 12 pins. The real version will have 20 or 24 pins.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CB82D-241B-F8D5-5E93-AE7458746EEE}"/>
              </a:ext>
            </a:extLst>
          </p:cNvPr>
          <p:cNvSpPr txBox="1"/>
          <p:nvPr/>
        </p:nvSpPr>
        <p:spPr>
          <a:xfrm>
            <a:off x="14626182" y="11003080"/>
            <a:ext cx="583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Flex PCB (5x5mm)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70E08-894D-BB0F-0FD9-CE704B17C633}"/>
              </a:ext>
            </a:extLst>
          </p:cNvPr>
          <p:cNvSpPr txBox="1"/>
          <p:nvPr/>
        </p:nvSpPr>
        <p:spPr>
          <a:xfrm>
            <a:off x="18742047" y="2860677"/>
            <a:ext cx="454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Thru-hole Vias for soldering magnet wire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D20E84-4381-2E17-BDD7-98F64D4992C5}"/>
              </a:ext>
            </a:extLst>
          </p:cNvPr>
          <p:cNvCxnSpPr>
            <a:cxnSpLocks/>
          </p:cNvCxnSpPr>
          <p:nvPr/>
        </p:nvCxnSpPr>
        <p:spPr>
          <a:xfrm flipH="1">
            <a:off x="19709642" y="4125677"/>
            <a:ext cx="1304763" cy="14113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B90D9B-10A9-C79F-ABC3-50AB16B0A814}"/>
              </a:ext>
            </a:extLst>
          </p:cNvPr>
          <p:cNvCxnSpPr>
            <a:cxnSpLocks/>
          </p:cNvCxnSpPr>
          <p:nvPr/>
        </p:nvCxnSpPr>
        <p:spPr>
          <a:xfrm flipH="1">
            <a:off x="20047572" y="4125677"/>
            <a:ext cx="966833" cy="2405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98992-7A32-58E9-1DFA-749307A5AAFA}"/>
              </a:ext>
            </a:extLst>
          </p:cNvPr>
          <p:cNvCxnSpPr>
            <a:cxnSpLocks/>
          </p:cNvCxnSpPr>
          <p:nvPr/>
        </p:nvCxnSpPr>
        <p:spPr>
          <a:xfrm>
            <a:off x="15068545" y="4303827"/>
            <a:ext cx="2364141" cy="2851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B37681-C523-F76E-3428-A7B46CE79610}"/>
              </a:ext>
            </a:extLst>
          </p:cNvPr>
          <p:cNvSpPr txBox="1"/>
          <p:nvPr/>
        </p:nvSpPr>
        <p:spPr>
          <a:xfrm>
            <a:off x="12646332" y="2937349"/>
            <a:ext cx="454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Mezzanine connector (to other PCB)</a:t>
            </a:r>
          </a:p>
        </p:txBody>
      </p:sp>
    </p:spTree>
    <p:extLst>
      <p:ext uri="{BB962C8B-B14F-4D97-AF65-F5344CB8AC3E}">
        <p14:creationId xmlns:p14="http://schemas.microsoft.com/office/powerpoint/2010/main" val="247751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6D96-C58F-59A4-F610-661A01F5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Millimeter-Scale Robot Cabling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F608-1503-FC63-D2F8-3B3537A76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4643" y="3194346"/>
            <a:ext cx="11745740" cy="9159580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Conductors:        </a:t>
            </a:r>
            <a:r>
              <a:rPr lang="en-US" sz="5400" dirty="0"/>
              <a:t>20-24 wires</a:t>
            </a:r>
            <a:endParaRPr lang="en-US" sz="5400" dirty="0">
              <a:solidFill>
                <a:schemeClr val="accent3"/>
              </a:solidFill>
            </a:endParaRPr>
          </a:p>
          <a:p>
            <a:r>
              <a:rPr lang="en-US" sz="5400" dirty="0">
                <a:solidFill>
                  <a:schemeClr val="accent3"/>
                </a:solidFill>
              </a:rPr>
              <a:t>Gauge:     	        </a:t>
            </a:r>
            <a:r>
              <a:rPr lang="en-US" sz="5400" dirty="0"/>
              <a:t>46 AWG </a:t>
            </a:r>
          </a:p>
          <a:p>
            <a:r>
              <a:rPr lang="en-US" sz="5400" dirty="0">
                <a:solidFill>
                  <a:schemeClr val="accent3"/>
                </a:solidFill>
              </a:rPr>
              <a:t>Enamel: 	        </a:t>
            </a:r>
            <a:r>
              <a:rPr lang="en-US" sz="5400" dirty="0"/>
              <a:t>Polyamide </a:t>
            </a:r>
          </a:p>
          <a:p>
            <a:r>
              <a:rPr lang="en-US" sz="5400" dirty="0">
                <a:solidFill>
                  <a:schemeClr val="accent3"/>
                </a:solidFill>
              </a:rPr>
              <a:t>Length: 	        </a:t>
            </a:r>
            <a:r>
              <a:rPr lang="en-US" sz="5400" dirty="0"/>
              <a:t>.3 to .6 meters</a:t>
            </a:r>
          </a:p>
          <a:p>
            <a:r>
              <a:rPr lang="en-US" sz="5400" dirty="0">
                <a:solidFill>
                  <a:schemeClr val="accent3"/>
                </a:solidFill>
              </a:rPr>
              <a:t>Termination:       </a:t>
            </a:r>
            <a:r>
              <a:rPr lang="en-US" sz="5400" dirty="0"/>
              <a:t>5x5mm flex 			          	        PCB via (soldered)</a:t>
            </a:r>
          </a:p>
          <a:p>
            <a:endParaRPr lang="en-US" sz="5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1D344D-903B-ECA7-910F-6E2E2E2A1E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72608" y="4228442"/>
            <a:ext cx="10212225" cy="708758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0843C-4F62-B050-9EA0-B485CED8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B183DD-49FF-2007-CF61-9D519AEDBA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83E81-85E5-540C-5064-2148A7DEEB1A}"/>
              </a:ext>
            </a:extLst>
          </p:cNvPr>
          <p:cNvSpPr txBox="1"/>
          <p:nvPr/>
        </p:nvSpPr>
        <p:spPr>
          <a:xfrm>
            <a:off x="12372608" y="11527140"/>
            <a:ext cx="111572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3"/>
              </a:rPr>
              <a:t>https://mwswire.com/specialty-wire/multifilar-magnet-wire/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94FEB-7D0D-E35D-8768-AAFA706B863F}"/>
              </a:ext>
            </a:extLst>
          </p:cNvPr>
          <p:cNvSpPr txBox="1"/>
          <p:nvPr/>
        </p:nvSpPr>
        <p:spPr>
          <a:xfrm>
            <a:off x="1254643" y="10742310"/>
            <a:ext cx="85128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Currently Using: </a:t>
            </a:r>
            <a:r>
              <a:rPr lang="en-US" sz="3200" dirty="0"/>
              <a:t>MWS 6/48 HPN-180 + POLYAMIDE BOND </a:t>
            </a:r>
            <a:r>
              <a:rPr lang="en-US" sz="3200" dirty="0" err="1"/>
              <a:t>Multifilar</a:t>
            </a:r>
            <a:r>
              <a:rPr lang="en-US" sz="3200" dirty="0"/>
              <a:t>® Magnet Wire COLORS: RED/GREEN/NAT/RED/GREEN/NAT</a:t>
            </a:r>
          </a:p>
        </p:txBody>
      </p:sp>
    </p:spTree>
    <p:extLst>
      <p:ext uri="{BB962C8B-B14F-4D97-AF65-F5344CB8AC3E}">
        <p14:creationId xmlns:p14="http://schemas.microsoft.com/office/powerpoint/2010/main" val="53814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5175-0B67-CFCF-DA64-8F9BAA0B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Millimeter-Scale Robot Cable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CD5CC-1E2D-B13B-1539-C576D5C6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AAEB5-9BE5-2D48-A11B-7462A1495C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F1632B-270A-344D-2E75-A579E84F6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Cable connects test equipment to mm-scale robot with easy mezzanine connector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C79D2-5FBC-F6B3-195C-5F03BB8D8BA4}"/>
              </a:ext>
            </a:extLst>
          </p:cNvPr>
          <p:cNvSpPr txBox="1"/>
          <p:nvPr/>
        </p:nvSpPr>
        <p:spPr>
          <a:xfrm>
            <a:off x="10953750" y="11812463"/>
            <a:ext cx="130302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Note: </a:t>
            </a:r>
            <a:r>
              <a:rPr lang="en-US" sz="3200" dirty="0">
                <a:solidFill>
                  <a:schemeClr val="tx2"/>
                </a:solidFill>
              </a:rPr>
              <a:t>Rendered connector only has 12 pins. Actual PCB will have 20 or 24 pin connector.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EBF751-B89C-379C-7CA4-A74DC54E11A4}"/>
              </a:ext>
            </a:extLst>
          </p:cNvPr>
          <p:cNvGrpSpPr/>
          <p:nvPr/>
        </p:nvGrpSpPr>
        <p:grpSpPr>
          <a:xfrm>
            <a:off x="4322002" y="3060775"/>
            <a:ext cx="13955731" cy="7639579"/>
            <a:chOff x="3599389" y="2581047"/>
            <a:chExt cx="15831154" cy="866621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B314274-5A41-E9F0-EFB3-D07DEE89CCBF}"/>
                </a:ext>
              </a:extLst>
            </p:cNvPr>
            <p:cNvGrpSpPr/>
            <p:nvPr/>
          </p:nvGrpSpPr>
          <p:grpSpPr>
            <a:xfrm>
              <a:off x="6874444" y="5012354"/>
              <a:ext cx="11651957" cy="5378826"/>
              <a:chOff x="12192000" y="4176262"/>
              <a:chExt cx="11651957" cy="537882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22195CE-21D7-AB47-3C09-F854E091131C}"/>
                  </a:ext>
                </a:extLst>
              </p:cNvPr>
              <p:cNvGrpSpPr/>
              <p:nvPr/>
            </p:nvGrpSpPr>
            <p:grpSpPr>
              <a:xfrm>
                <a:off x="13656592" y="6315414"/>
                <a:ext cx="8773720" cy="787326"/>
                <a:chOff x="1540792" y="9985437"/>
                <a:chExt cx="8773720" cy="78732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23AC7FE-335D-8D0A-A241-E466CED15B6E}"/>
                    </a:ext>
                  </a:extLst>
                </p:cNvPr>
                <p:cNvSpPr/>
                <p:nvPr/>
              </p:nvSpPr>
              <p:spPr>
                <a:xfrm>
                  <a:off x="1540792" y="9985437"/>
                  <a:ext cx="8773720" cy="787326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50DE3B7-84E2-1E9A-2303-A6A5284F4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0792" y="10370899"/>
                  <a:ext cx="87652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3C6823A-5B91-36DE-22F5-D9E9DCA53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54" y="10222309"/>
                  <a:ext cx="87652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DA6019E-1FE4-0A41-7BC2-E4D5E7978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54" y="10519489"/>
                  <a:ext cx="87652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4A8A605-CDC3-E576-795A-A85B6A7DB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54" y="10668079"/>
                  <a:ext cx="87652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32D1CC4-A275-7587-9025-F68296C78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0792" y="10073719"/>
                  <a:ext cx="87652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" name="Picture 9" descr="A yellow square with holes in it&#10;&#10;Description automatically generated">
                <a:extLst>
                  <a:ext uri="{FF2B5EF4-FFF2-40B4-BE49-F238E27FC236}">
                    <a16:creationId xmlns:a16="http://schemas.microsoft.com/office/drawing/2014/main" id="{F29A3155-DA18-6FA1-6E33-F9C9E29A37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813" t="27097" r="35432" b="23289"/>
              <a:stretch/>
            </p:blipFill>
            <p:spPr>
              <a:xfrm>
                <a:off x="12192000" y="4176262"/>
                <a:ext cx="3742958" cy="5363476"/>
              </a:xfrm>
              <a:prstGeom prst="rect">
                <a:avLst/>
              </a:prstGeom>
            </p:spPr>
          </p:pic>
          <p:pic>
            <p:nvPicPr>
              <p:cNvPr id="14" name="Picture 13" descr="A yellow square with holes in it&#10;&#10;Description automatically generated">
                <a:extLst>
                  <a:ext uri="{FF2B5EF4-FFF2-40B4-BE49-F238E27FC236}">
                    <a16:creationId xmlns:a16="http://schemas.microsoft.com/office/drawing/2014/main" id="{E1AC465C-5AE0-E46F-2875-260A03044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813" t="27097" r="35432" b="23289"/>
              <a:stretch/>
            </p:blipFill>
            <p:spPr>
              <a:xfrm flipH="1">
                <a:off x="20100999" y="4191612"/>
                <a:ext cx="3742958" cy="5363476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3533B5-DF11-8D23-788F-79EAC8CCCAFD}"/>
                </a:ext>
              </a:extLst>
            </p:cNvPr>
            <p:cNvSpPr txBox="1"/>
            <p:nvPr/>
          </p:nvSpPr>
          <p:spPr>
            <a:xfrm>
              <a:off x="6351188" y="10658437"/>
              <a:ext cx="4544715" cy="58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Flex PCB (5x5mm)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93356-1F8F-975F-DFDE-4B98D3257756}"/>
                </a:ext>
              </a:extLst>
            </p:cNvPr>
            <p:cNvSpPr txBox="1"/>
            <p:nvPr/>
          </p:nvSpPr>
          <p:spPr>
            <a:xfrm>
              <a:off x="10009340" y="3225851"/>
              <a:ext cx="4544715" cy="108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Thru-hole Vias for soldering magnet wire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7698D9B-AE21-84F9-36F2-106F74D94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140" y="4414179"/>
              <a:ext cx="1304763" cy="141135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780F0-D357-194D-691B-60A2B5DE1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070" y="4414179"/>
              <a:ext cx="966833" cy="240527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77C76F-0C59-0853-51E6-6E2443B778AB}"/>
                </a:ext>
              </a:extLst>
            </p:cNvPr>
            <p:cNvCxnSpPr>
              <a:cxnSpLocks/>
            </p:cNvCxnSpPr>
            <p:nvPr/>
          </p:nvCxnSpPr>
          <p:spPr>
            <a:xfrm>
              <a:off x="13448351" y="4512038"/>
              <a:ext cx="2066510" cy="23074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9C13B41-A319-C84E-EB75-1FFD0B9B8750}"/>
                </a:ext>
              </a:extLst>
            </p:cNvPr>
            <p:cNvCxnSpPr>
              <a:cxnSpLocks/>
            </p:cNvCxnSpPr>
            <p:nvPr/>
          </p:nvCxnSpPr>
          <p:spPr>
            <a:xfrm>
              <a:off x="13585841" y="4512038"/>
              <a:ext cx="2962690" cy="131349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D67311-78A9-650D-F41D-6D3BB93F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3357" y="4685849"/>
              <a:ext cx="2364141" cy="285111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B78829-484E-2F51-B696-8882B572B66A}"/>
                </a:ext>
              </a:extLst>
            </p:cNvPr>
            <p:cNvSpPr txBox="1"/>
            <p:nvPr/>
          </p:nvSpPr>
          <p:spPr>
            <a:xfrm>
              <a:off x="10469336" y="8697061"/>
              <a:ext cx="4416492" cy="108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20-24 strand, 46 AWG magnet wire</a:t>
              </a:r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C392E76B-0CE1-6E20-49E0-91A39E57E04F}"/>
                </a:ext>
              </a:extLst>
            </p:cNvPr>
            <p:cNvSpPr/>
            <p:nvPr/>
          </p:nvSpPr>
          <p:spPr>
            <a:xfrm rot="16200000">
              <a:off x="12369469" y="6126982"/>
              <a:ext cx="616226" cy="44164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842900-2B2B-5BF0-D223-D0568ADD4D9E}"/>
                </a:ext>
              </a:extLst>
            </p:cNvPr>
            <p:cNvSpPr txBox="1"/>
            <p:nvPr/>
          </p:nvSpPr>
          <p:spPr>
            <a:xfrm>
              <a:off x="14276173" y="10628052"/>
              <a:ext cx="4544715" cy="58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Flex PCB (5x5mm)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DAC97C-67F3-8C16-872D-0382988ADBEA}"/>
                </a:ext>
              </a:extLst>
            </p:cNvPr>
            <p:cNvSpPr txBox="1"/>
            <p:nvPr/>
          </p:nvSpPr>
          <p:spPr>
            <a:xfrm>
              <a:off x="3599389" y="3283555"/>
              <a:ext cx="4544715" cy="108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Mezzanine connector (to test hardware)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F974E8-3607-80B8-C379-FAC2EBBFD18E}"/>
                </a:ext>
              </a:extLst>
            </p:cNvPr>
            <p:cNvSpPr txBox="1"/>
            <p:nvPr/>
          </p:nvSpPr>
          <p:spPr>
            <a:xfrm>
              <a:off x="14885828" y="2581047"/>
              <a:ext cx="4544715" cy="108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Mezzanine connector (to robot flex PCB)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202E00-ECFF-FFD3-6696-6FD0F1D3BC3B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flipH="1">
              <a:off x="17104294" y="3665724"/>
              <a:ext cx="53893" cy="382621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D9B6D92-A8F1-0BA3-AB24-D94B07CFC85C}"/>
              </a:ext>
            </a:extLst>
          </p:cNvPr>
          <p:cNvGrpSpPr/>
          <p:nvPr/>
        </p:nvGrpSpPr>
        <p:grpSpPr>
          <a:xfrm>
            <a:off x="19947714" y="5831517"/>
            <a:ext cx="4196598" cy="4440060"/>
            <a:chOff x="19947714" y="5831517"/>
            <a:chExt cx="4196598" cy="444006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DC4D212-66C7-4CCB-5984-A14172DED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7714" y="5831517"/>
              <a:ext cx="4196598" cy="37567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904DD7-266D-FE4E-E0BC-B97439C86374}"/>
                </a:ext>
              </a:extLst>
            </p:cNvPr>
            <p:cNvSpPr txBox="1"/>
            <p:nvPr/>
          </p:nvSpPr>
          <p:spPr>
            <a:xfrm>
              <a:off x="20318617" y="9625246"/>
              <a:ext cx="34547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Mm-scale Robot</a:t>
              </a:r>
            </a:p>
          </p:txBody>
        </p: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BCD7D807-A65D-A8FF-7CBD-5987638AE367}"/>
              </a:ext>
            </a:extLst>
          </p:cNvPr>
          <p:cNvSpPr/>
          <p:nvPr/>
        </p:nvSpPr>
        <p:spPr>
          <a:xfrm>
            <a:off x="17904825" y="7286504"/>
            <a:ext cx="1578502" cy="59027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6399438-ABC4-A546-723E-4E7CE332E4FC}"/>
              </a:ext>
            </a:extLst>
          </p:cNvPr>
          <p:cNvSpPr/>
          <p:nvPr/>
        </p:nvSpPr>
        <p:spPr>
          <a:xfrm rot="10800000">
            <a:off x="4933733" y="7265449"/>
            <a:ext cx="1578502" cy="59027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7F5CBE-4D0F-FD3D-A613-5D302793E7F2}"/>
              </a:ext>
            </a:extLst>
          </p:cNvPr>
          <p:cNvGrpSpPr/>
          <p:nvPr/>
        </p:nvGrpSpPr>
        <p:grpSpPr>
          <a:xfrm>
            <a:off x="345462" y="5377540"/>
            <a:ext cx="4441451" cy="4441451"/>
            <a:chOff x="345462" y="5377540"/>
            <a:chExt cx="4441451" cy="4441451"/>
          </a:xfrm>
        </p:grpSpPr>
        <p:pic>
          <p:nvPicPr>
            <p:cNvPr id="1026" name="Picture 2" descr="Performance Real-Time Target Machine - Dedicated Systems">
              <a:extLst>
                <a:ext uri="{FF2B5EF4-FFF2-40B4-BE49-F238E27FC236}">
                  <a16:creationId xmlns:a16="http://schemas.microsoft.com/office/drawing/2014/main" id="{A1EEF883-274F-FD26-A042-0A945B694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62" y="5377540"/>
              <a:ext cx="4441451" cy="444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38D16AD-51BE-B57E-E74F-45F0E4985F0E}"/>
                </a:ext>
              </a:extLst>
            </p:cNvPr>
            <p:cNvSpPr txBox="1"/>
            <p:nvPr/>
          </p:nvSpPr>
          <p:spPr>
            <a:xfrm>
              <a:off x="1181186" y="8705952"/>
              <a:ext cx="3114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Test Hardware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427242"/>
      </p:ext>
    </p:extLst>
  </p:cSld>
  <p:clrMapOvr>
    <a:masterClrMapping/>
  </p:clrMapOvr>
</p:sld>
</file>

<file path=ppt/theme/theme1.xml><?xml version="1.0" encoding="utf-8"?>
<a:theme xmlns:a="http://schemas.openxmlformats.org/drawingml/2006/main" name="Heiko_Roboto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oboto Light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iko_Roboto" id="{51121330-18E4-4CD2-B6FC-58EFAAF97C70}" vid="{1474651E-AF9A-47D4-A7E4-CD693440F7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Heiko_Roboto</Template>
  <TotalTime>1486</TotalTime>
  <Words>368</Words>
  <Application>Microsoft Office PowerPoint</Application>
  <PresentationFormat>Custom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Roboto</vt:lpstr>
      <vt:lpstr>Roboto Light</vt:lpstr>
      <vt:lpstr>Heiko_Roboto</vt:lpstr>
      <vt:lpstr>Millimeter-Scale Robot Cable Assembly</vt:lpstr>
      <vt:lpstr>Contact Information</vt:lpstr>
      <vt:lpstr>Millimeter-Scale Robot Cabling Needs </vt:lpstr>
      <vt:lpstr>Millimeter-Scale Robot Cabling Flex PCB Concept</vt:lpstr>
      <vt:lpstr>Millimeter-Scale Robot Cabling</vt:lpstr>
      <vt:lpstr>Millimeter-Scale Robot Cable Concept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Parker McDonnell</dc:creator>
  <cp:lastModifiedBy>Parker McDonnell</cp:lastModifiedBy>
  <cp:revision>45</cp:revision>
  <dcterms:created xsi:type="dcterms:W3CDTF">2023-01-24T16:13:39Z</dcterms:created>
  <dcterms:modified xsi:type="dcterms:W3CDTF">2023-07-24T22:20:45Z</dcterms:modified>
</cp:coreProperties>
</file>